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Nuni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F31E4D1-E465-4CD5-B769-8BE123C29656}">
  <a:tblStyle styleId="{7F31E4D1-E465-4CD5-B769-8BE123C296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regular.fntdata"/><Relationship Id="rId25" Type="http://schemas.openxmlformats.org/officeDocument/2006/relationships/slide" Target="slides/slide19.xml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b20b9486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b20b9486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af281dd6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af281dd6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af281dd6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af281dd6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af281dd6e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af281dd6e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af281dd6e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af281dd6e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af281dd6e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af281dd6e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af281dd6e_0_29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af281dd6e_0_29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af281dd6e_0_29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5af281dd6e_0_2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af281dd6e_0_29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af281dd6e_0_29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af281dd6e_0_29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af281dd6e_0_29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af281dd6e_0_2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af281dd6e_0_2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b12d9a3b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b12d9a3b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b12d9a3b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b12d9a3b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b12d9a3b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b12d9a3b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b12d9a3b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b12d9a3b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af281dd6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af281dd6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af281dd6e_0_2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af281dd6e_0_2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af281dd6e_0_2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af281dd6e_0_2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Relationship Id="rId6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hyperlink" Target="https://www.youtube.com/watch?v=B38unB2DwkE&amp;feature=youtu.b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idx="1" type="body"/>
          </p:nvPr>
        </p:nvSpPr>
        <p:spPr>
          <a:xfrm>
            <a:off x="1385850" y="779375"/>
            <a:ext cx="63723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6000">
                <a:solidFill>
                  <a:srgbClr val="FFFFFF"/>
                </a:solidFill>
              </a:rPr>
              <a:t>Ios team 134</a:t>
            </a:r>
            <a:endParaRPr b="1" sz="6000">
              <a:solidFill>
                <a:srgbClr val="FFFFFF"/>
              </a:solidFill>
            </a:endParaRPr>
          </a:p>
        </p:txBody>
      </p:sp>
      <p:sp>
        <p:nvSpPr>
          <p:cNvPr id="129" name="Google Shape;129;p13"/>
          <p:cNvSpPr txBox="1"/>
          <p:nvPr>
            <p:ph idx="4294967295" type="ctrTitle"/>
          </p:nvPr>
        </p:nvSpPr>
        <p:spPr>
          <a:xfrm>
            <a:off x="2776025" y="2571750"/>
            <a:ext cx="37050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Dayi Yang 11946047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Zhaochen Lan 12842050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Ji Teng 12449447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Longyong Li 13288220	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Text View Function</a:t>
            </a:r>
            <a:endParaRPr b="1"/>
          </a:p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819150" y="1990725"/>
            <a:ext cx="7505700" cy="25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Change Background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Change Font Size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The pages flip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Automatic Bookmark</a:t>
            </a:r>
            <a:endParaRPr sz="18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Background </a:t>
            </a:r>
            <a:endParaRPr/>
          </a:p>
        </p:txBody>
      </p:sp>
      <p:sp>
        <p:nvSpPr>
          <p:cNvPr id="195" name="Google Shape;195;p23"/>
          <p:cNvSpPr txBox="1"/>
          <p:nvPr>
            <p:ph idx="1" type="body"/>
          </p:nvPr>
        </p:nvSpPr>
        <p:spPr>
          <a:xfrm>
            <a:off x="819150" y="1990725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Change background colour and picture</a:t>
            </a:r>
            <a:r>
              <a:rPr lang="en"/>
              <a:t> 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Tap </a:t>
            </a:r>
            <a:r>
              <a:rPr lang="en" sz="1800"/>
              <a:t>‘A’</a:t>
            </a:r>
            <a:r>
              <a:rPr lang="en"/>
              <a:t> button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5950" y="397163"/>
            <a:ext cx="2065850" cy="434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Font Size</a:t>
            </a:r>
            <a:endParaRPr/>
          </a:p>
        </p:txBody>
      </p:sp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715725" y="2009525"/>
            <a:ext cx="3732000" cy="22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Tap ‘S’ ‘M’  ‘L’ to change font size easily</a:t>
            </a:r>
            <a:endParaRPr sz="18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It is visible for users to read the context</a:t>
            </a:r>
            <a:endParaRPr sz="18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7725" y="533624"/>
            <a:ext cx="1934976" cy="411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2025" y="496000"/>
            <a:ext cx="2020475" cy="4151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Pages Flips</a:t>
            </a:r>
            <a:endParaRPr/>
          </a:p>
        </p:txBody>
      </p:sp>
      <p:sp>
        <p:nvSpPr>
          <p:cNvPr id="210" name="Google Shape;210;p25"/>
          <p:cNvSpPr txBox="1"/>
          <p:nvPr>
            <p:ph idx="1" type="body"/>
          </p:nvPr>
        </p:nvSpPr>
        <p:spPr>
          <a:xfrm>
            <a:off x="819150" y="1990725"/>
            <a:ext cx="3384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Throughout tapping the left and right screen area, change current page to the last and next page.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The  users can read the entire context quickly and easily.</a:t>
            </a:r>
            <a:endParaRPr sz="18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2374" y="498350"/>
            <a:ext cx="2054025" cy="425959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/>
          <p:nvPr/>
        </p:nvSpPr>
        <p:spPr>
          <a:xfrm>
            <a:off x="4710950" y="2444800"/>
            <a:ext cx="837000" cy="28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5"/>
          <p:cNvSpPr/>
          <p:nvPr/>
        </p:nvSpPr>
        <p:spPr>
          <a:xfrm>
            <a:off x="7127550" y="2520025"/>
            <a:ext cx="789900" cy="2820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 bookmark	</a:t>
            </a:r>
            <a:endParaRPr/>
          </a:p>
        </p:txBody>
      </p:sp>
      <p:sp>
        <p:nvSpPr>
          <p:cNvPr id="219" name="Google Shape;219;p26"/>
          <p:cNvSpPr txBox="1"/>
          <p:nvPr>
            <p:ph idx="1" type="body"/>
          </p:nvPr>
        </p:nvSpPr>
        <p:spPr>
          <a:xfrm>
            <a:off x="819150" y="1990725"/>
            <a:ext cx="3572100" cy="25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Record the last closed page automatically</a:t>
            </a:r>
            <a:endParaRPr sz="18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It is convenient for users to read the remaining context. </a:t>
            </a:r>
            <a:endParaRPr sz="1800"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7200" y="630000"/>
            <a:ext cx="1976600" cy="40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2075" y="618206"/>
            <a:ext cx="1976600" cy="4123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393575" y="3713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Framework - Share Extension</a:t>
            </a:r>
            <a:endParaRPr b="1"/>
          </a:p>
        </p:txBody>
      </p:sp>
      <p:pic>
        <p:nvPicPr>
          <p:cNvPr id="227" name="Google Shape;2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8575" y="206698"/>
            <a:ext cx="2189174" cy="47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7"/>
          <p:cNvSpPr txBox="1"/>
          <p:nvPr/>
        </p:nvSpPr>
        <p:spPr>
          <a:xfrm>
            <a:off x="486375" y="935475"/>
            <a:ext cx="70038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1. Create share extension target in the project.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2. Use JavaScript to obtain html source code.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3. Filter and extract useful text information.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875" y="1657350"/>
            <a:ext cx="6529701" cy="844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8875" y="3044175"/>
            <a:ext cx="5363723" cy="190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90348" y="371375"/>
            <a:ext cx="457200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title"/>
          </p:nvPr>
        </p:nvSpPr>
        <p:spPr>
          <a:xfrm>
            <a:off x="393575" y="3713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Framework - Share EXtension</a:t>
            </a:r>
            <a:endParaRPr b="1"/>
          </a:p>
        </p:txBody>
      </p:sp>
      <p:pic>
        <p:nvPicPr>
          <p:cNvPr id="237" name="Google Shape;2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8576" y="198425"/>
            <a:ext cx="2191275" cy="4744853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8"/>
          <p:cNvSpPr txBox="1"/>
          <p:nvPr/>
        </p:nvSpPr>
        <p:spPr>
          <a:xfrm>
            <a:off x="340450" y="1082200"/>
            <a:ext cx="7003800" cy="22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4. Customise ShareView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5. Store filtered text and wait for app to display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725" y="1680450"/>
            <a:ext cx="6460875" cy="101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0348" y="371375"/>
            <a:ext cx="457200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0" y="2000413"/>
            <a:ext cx="19782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Task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Allocation</a:t>
            </a:r>
            <a:endParaRPr b="1" sz="2400"/>
          </a:p>
        </p:txBody>
      </p:sp>
      <p:graphicFrame>
        <p:nvGraphicFramePr>
          <p:cNvPr id="246" name="Google Shape;246;p29"/>
          <p:cNvGraphicFramePr/>
          <p:nvPr/>
        </p:nvGraphicFramePr>
        <p:xfrm>
          <a:off x="1777050" y="3230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{7F31E4D1-E465-4CD5-B769-8BE123C29656}</a:tableStyleId>
              </a:tblPr>
              <a:tblGrid>
                <a:gridCol w="3862925"/>
                <a:gridCol w="705850"/>
                <a:gridCol w="620175"/>
                <a:gridCol w="1103975"/>
                <a:gridCol w="830425"/>
              </a:tblGrid>
              <a:tr h="308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Task List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Difficulty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Priority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Belonging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Assignee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D9D9D9"/>
                    </a:solidFill>
                  </a:tcPr>
                </a:tc>
              </a:tr>
              <a:tr h="100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1. Share Extension - Use share extension to obtain and extract text from Safari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High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Share Extension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Dayi Yang</a:t>
                      </a:r>
                      <a:endParaRPr sz="1200"/>
                    </a:p>
                  </a:txBody>
                  <a:tcPr marT="64000" marB="64000" marR="63500" marL="64000"/>
                </a:tc>
              </a:tr>
              <a:tr h="100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2. Bookshelf - Add paper and with cover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High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Bookshelf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Zhaochen</a:t>
                      </a:r>
                      <a:endParaRPr sz="1200"/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Lan</a:t>
                      </a:r>
                      <a:endParaRPr sz="1200"/>
                    </a:p>
                  </a:txBody>
                  <a:tcPr marT="64000" marB="64000" marR="63500" marL="64000"/>
                </a:tc>
              </a:tr>
              <a:tr h="100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3. Setting - Panel initialise and background image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Middle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Reading page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Dayi Yang</a:t>
                      </a:r>
                      <a:endParaRPr sz="1200"/>
                    </a:p>
                  </a:txBody>
                  <a:tcPr marT="64000" marB="64000" marR="63500" marL="64000"/>
                </a:tc>
              </a:tr>
              <a:tr h="100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4. Setting - Page turing direction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Low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Reading page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Ji Teng</a:t>
                      </a:r>
                      <a:endParaRPr sz="1200"/>
                    </a:p>
                  </a:txBody>
                  <a:tcPr marT="64000" marB="64000" marR="63500" marL="64000"/>
                </a:tc>
              </a:tr>
              <a:tr h="2113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5. Setting - Text size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Low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Reading page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Ji Teng</a:t>
                      </a:r>
                      <a:endParaRPr sz="1200"/>
                    </a:p>
                  </a:txBody>
                  <a:tcPr marT="64000" marB="64000" marR="63500" marL="64000"/>
                </a:tc>
              </a:tr>
              <a:tr h="185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6. Setting - Store reading progress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Low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Bookshelf -&gt; Reading page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Ji Teng</a:t>
                      </a:r>
                      <a:endParaRPr sz="1200"/>
                    </a:p>
                  </a:txBody>
                  <a:tcPr marT="64000" marB="64000" marR="63500" marL="64000"/>
                </a:tc>
              </a:tr>
              <a:tr h="150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7. Bookshelf - Delete paper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Low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Bookshelf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Longyong</a:t>
                      </a:r>
                      <a:endParaRPr sz="1200"/>
                    </a:p>
                  </a:txBody>
                  <a:tcPr marT="64000" marB="64000" marR="63500" marL="64000"/>
                </a:tc>
              </a:tr>
              <a:tr h="138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8. Bookshelf - Search paper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Low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Bookshelf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Longyong</a:t>
                      </a:r>
                      <a:endParaRPr sz="1200"/>
                    </a:p>
                  </a:txBody>
                  <a:tcPr marT="64000" marB="64000" marR="63500" marL="64000"/>
                </a:tc>
              </a:tr>
              <a:tr h="1626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9. Bookshelf - Edit paper title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Low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Bookshelf</a:t>
                      </a:r>
                      <a:endParaRPr sz="1200"/>
                    </a:p>
                  </a:txBody>
                  <a:tcPr marT="64000" marB="64000" marR="63500" marL="640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Longyong</a:t>
                      </a:r>
                      <a:endParaRPr sz="1200"/>
                    </a:p>
                  </a:txBody>
                  <a:tcPr marT="64000" marB="64000" marR="63500" marL="64000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type="title"/>
          </p:nvPr>
        </p:nvSpPr>
        <p:spPr>
          <a:xfrm>
            <a:off x="384625" y="330250"/>
            <a:ext cx="7505700" cy="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Iterative product design cycle </a:t>
            </a:r>
            <a:endParaRPr/>
          </a:p>
        </p:txBody>
      </p:sp>
      <p:sp>
        <p:nvSpPr>
          <p:cNvPr id="252" name="Google Shape;252;p30"/>
          <p:cNvSpPr txBox="1"/>
          <p:nvPr/>
        </p:nvSpPr>
        <p:spPr>
          <a:xfrm>
            <a:off x="384625" y="949750"/>
            <a:ext cx="3182400" cy="17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Week 9:                                 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1. Decide topic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2. Task allocation                                     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3. Database and Bookshelf view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4. Add book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0"/>
          <p:cNvSpPr txBox="1"/>
          <p:nvPr/>
        </p:nvSpPr>
        <p:spPr>
          <a:xfrm>
            <a:off x="3665550" y="949750"/>
            <a:ext cx="3107400" cy="20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Week 10: </a:t>
            </a:r>
            <a:r>
              <a:rPr lang="en" sz="12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(minimum viable product)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                                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1. Share extension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2. Reading view and setting panel 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initialized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3. Background image (Setting)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0"/>
          <p:cNvSpPr txBox="1"/>
          <p:nvPr/>
        </p:nvSpPr>
        <p:spPr>
          <a:xfrm>
            <a:off x="384625" y="2817800"/>
            <a:ext cx="2010900" cy="19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Week 11: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1. Text size (Setting)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2. Segue direction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3. Search Book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4. Edit book title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5. Delete book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30"/>
          <p:cNvSpPr txBox="1"/>
          <p:nvPr/>
        </p:nvSpPr>
        <p:spPr>
          <a:xfrm>
            <a:off x="3665550" y="2817800"/>
            <a:ext cx="44352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Week 12: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1. Improve data structure and coding style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2. Prepare presentation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8127" y="424150"/>
            <a:ext cx="2302501" cy="230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>
            <p:ph type="title"/>
          </p:nvPr>
        </p:nvSpPr>
        <p:spPr>
          <a:xfrm>
            <a:off x="819150" y="4929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Q &amp; A</a:t>
            </a:r>
            <a:endParaRPr b="1" sz="4800"/>
          </a:p>
        </p:txBody>
      </p:sp>
      <p:pic>
        <p:nvPicPr>
          <p:cNvPr id="262" name="Google Shape;2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6804" y="1892775"/>
            <a:ext cx="2510374" cy="251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439300"/>
            <a:ext cx="82404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Did</a:t>
            </a:r>
            <a:r>
              <a:rPr b="1" lang="en"/>
              <a:t> you meet this problem when browsing?</a:t>
            </a:r>
            <a:endParaRPr b="1"/>
          </a:p>
        </p:txBody>
      </p:sp>
      <p:pic>
        <p:nvPicPr>
          <p:cNvPr id="135" name="Google Shape;13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725" y="1096775"/>
            <a:ext cx="5222554" cy="344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439300"/>
            <a:ext cx="82404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Did you meet this problem when browsing?</a:t>
            </a:r>
            <a:endParaRPr b="1"/>
          </a:p>
        </p:txBody>
      </p:sp>
      <p:pic>
        <p:nvPicPr>
          <p:cNvPr id="141" name="Google Shape;1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600" y="1020050"/>
            <a:ext cx="1868400" cy="380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3518325" y="1469550"/>
            <a:ext cx="4581900" cy="11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➢"/>
            </a:pPr>
            <a:r>
              <a:rPr lang="en" sz="1800">
                <a:solidFill>
                  <a:srgbClr val="233A44"/>
                </a:solidFill>
                <a:latin typeface="Arial"/>
                <a:ea typeface="Arial"/>
                <a:cs typeface="Arial"/>
                <a:sym typeface="Arial"/>
              </a:rPr>
              <a:t>The article is too long, when you interrupt and want to start reading again, do you know where to start</a:t>
            </a:r>
            <a:r>
              <a:rPr lang="en" sz="1800"/>
              <a:t>?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439300"/>
            <a:ext cx="82404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Existing browsers can't give us a good reading experience!</a:t>
            </a:r>
            <a:endParaRPr b="1"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7225" y="1589550"/>
            <a:ext cx="4383775" cy="31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type="title"/>
          </p:nvPr>
        </p:nvSpPr>
        <p:spPr>
          <a:xfrm>
            <a:off x="819150" y="439300"/>
            <a:ext cx="82404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 you want an App that</a:t>
            </a:r>
            <a:endParaRPr b="1"/>
          </a:p>
        </p:txBody>
      </p:sp>
      <p:sp>
        <p:nvSpPr>
          <p:cNvPr id="154" name="Google Shape;154;p17"/>
          <p:cNvSpPr txBox="1"/>
          <p:nvPr>
            <p:ph idx="1" type="body"/>
          </p:nvPr>
        </p:nvSpPr>
        <p:spPr>
          <a:xfrm>
            <a:off x="1925625" y="18351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➢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Can 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eliminate ads and useless information?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Can </a:t>
            </a:r>
            <a:r>
              <a:rPr lang="en" sz="1800">
                <a:solidFill>
                  <a:srgbClr val="233A44"/>
                </a:solidFill>
                <a:latin typeface="Arial"/>
                <a:ea typeface="Arial"/>
                <a:cs typeface="Arial"/>
                <a:sym typeface="Arial"/>
              </a:rPr>
              <a:t>store the location you read?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>
                <a:solidFill>
                  <a:srgbClr val="233A44"/>
                </a:solidFill>
                <a:latin typeface="Arial"/>
                <a:ea typeface="Arial"/>
                <a:cs typeface="Arial"/>
                <a:sym typeface="Arial"/>
              </a:rPr>
              <a:t>Make browsing as elegant as reading a book？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idx="1" type="body"/>
          </p:nvPr>
        </p:nvSpPr>
        <p:spPr>
          <a:xfrm>
            <a:off x="2460550" y="2352675"/>
            <a:ext cx="6372300" cy="8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Text extracter of Safari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160" name="Google Shape;16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650" y="1331450"/>
            <a:ext cx="2375749" cy="237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8"/>
          <p:cNvSpPr txBox="1"/>
          <p:nvPr/>
        </p:nvSpPr>
        <p:spPr>
          <a:xfrm>
            <a:off x="3473050" y="990975"/>
            <a:ext cx="4347300" cy="13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Paperweb</a:t>
            </a:r>
            <a:endParaRPr b="1" sz="7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3284925" y="3233050"/>
            <a:ext cx="55479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https://www.youtube.com/watch?v=B38unB2DwkE&amp;feature=youtu.be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819150" y="845600"/>
            <a:ext cx="52971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Target Audience</a:t>
            </a:r>
            <a:endParaRPr b="1"/>
          </a:p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People who like </a:t>
            </a:r>
            <a:r>
              <a:rPr lang="en" sz="1800"/>
              <a:t>minimalist</a:t>
            </a:r>
            <a:r>
              <a:rPr lang="en" sz="1800"/>
              <a:t> reading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All age groups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All occupations</a:t>
            </a:r>
            <a:endParaRPr sz="1800"/>
          </a:p>
        </p:txBody>
      </p:sp>
      <p:pic>
        <p:nvPicPr>
          <p:cNvPr id="169" name="Google Shape;16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2350" y="464600"/>
            <a:ext cx="1470175" cy="147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problem is being solved?</a:t>
            </a:r>
            <a:endParaRPr b="1"/>
          </a:p>
        </p:txBody>
      </p:sp>
      <p:sp>
        <p:nvSpPr>
          <p:cNvPr id="175" name="Google Shape;175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Problem statement: Online reading can be easily disturbed by advertisement and irrelevant media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Paperweb helps target audience to eliminate the disturb from non-text information by filtering and extracting useful text from webpage (Safari)</a:t>
            </a:r>
            <a:endParaRPr/>
          </a:p>
        </p:txBody>
      </p:sp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2350" y="464600"/>
            <a:ext cx="1470175" cy="147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</a:t>
            </a:r>
            <a:r>
              <a:rPr b="1" lang="en"/>
              <a:t>ow your app compares to other possible solutions?</a:t>
            </a:r>
            <a:endParaRPr b="1"/>
          </a:p>
        </p:txBody>
      </p:sp>
      <p:sp>
        <p:nvSpPr>
          <p:cNvPr id="182" name="Google Shape;182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Normal reading apps only support reading articles from its book store or imported files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Paperweb is enable to filter and extract text information from Safari directly on the iOS device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Paperweb can keep the records after we have stored even we close the app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Paperweb can be used as a special text editor in different situation</a:t>
            </a:r>
            <a:endParaRPr sz="1800"/>
          </a:p>
        </p:txBody>
      </p:sp>
      <p:pic>
        <p:nvPicPr>
          <p:cNvPr id="183" name="Google Shape;18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2350" y="464600"/>
            <a:ext cx="1470175" cy="147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